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59" r:id="rId6"/>
    <p:sldId id="261" r:id="rId7"/>
    <p:sldId id="260" r:id="rId8"/>
    <p:sldId id="262" r:id="rId9"/>
    <p:sldId id="263" r:id="rId10"/>
    <p:sldId id="264" r:id="rId11"/>
    <p:sldId id="267" r:id="rId12"/>
    <p:sldId id="273" r:id="rId13"/>
    <p:sldId id="275" r:id="rId14"/>
    <p:sldId id="268" r:id="rId15"/>
    <p:sldId id="274" r:id="rId16"/>
    <p:sldId id="270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5EF6-F596-471B-A5D0-47B08FAAD36E}" type="datetimeFigureOut">
              <a:rPr lang="es-ES" smtClean="0"/>
              <a:t>23/05/2018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2442-54F9-49D0-87FB-A19C872186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6742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5EF6-F596-471B-A5D0-47B08FAAD36E}" type="datetimeFigureOut">
              <a:rPr lang="es-ES" smtClean="0"/>
              <a:t>23/05/2018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2442-54F9-49D0-87FB-A19C872186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660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5EF6-F596-471B-A5D0-47B08FAAD36E}" type="datetimeFigureOut">
              <a:rPr lang="es-ES" smtClean="0"/>
              <a:t>23/05/2018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2442-54F9-49D0-87FB-A19C872186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420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5EF6-F596-471B-A5D0-47B08FAAD36E}" type="datetimeFigureOut">
              <a:rPr lang="es-ES" smtClean="0"/>
              <a:t>23/05/2018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2442-54F9-49D0-87FB-A19C872186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1999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5EF6-F596-471B-A5D0-47B08FAAD36E}" type="datetimeFigureOut">
              <a:rPr lang="es-ES" smtClean="0"/>
              <a:t>23/05/2018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2442-54F9-49D0-87FB-A19C872186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155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5EF6-F596-471B-A5D0-47B08FAAD36E}" type="datetimeFigureOut">
              <a:rPr lang="es-ES" smtClean="0"/>
              <a:t>23/05/2018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2442-54F9-49D0-87FB-A19C872186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626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5EF6-F596-471B-A5D0-47B08FAAD36E}" type="datetimeFigureOut">
              <a:rPr lang="es-ES" smtClean="0"/>
              <a:t>23/05/2018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2442-54F9-49D0-87FB-A19C872186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058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5EF6-F596-471B-A5D0-47B08FAAD36E}" type="datetimeFigureOut">
              <a:rPr lang="es-ES" smtClean="0"/>
              <a:t>23/05/2018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2442-54F9-49D0-87FB-A19C872186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8956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5EF6-F596-471B-A5D0-47B08FAAD36E}" type="datetimeFigureOut">
              <a:rPr lang="es-ES" smtClean="0"/>
              <a:t>23/05/2018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2442-54F9-49D0-87FB-A19C872186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3410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5EF6-F596-471B-A5D0-47B08FAAD36E}" type="datetimeFigureOut">
              <a:rPr lang="es-ES" smtClean="0"/>
              <a:t>23/05/2018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2442-54F9-49D0-87FB-A19C872186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612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5EF6-F596-471B-A5D0-47B08FAAD36E}" type="datetimeFigureOut">
              <a:rPr lang="es-ES" smtClean="0"/>
              <a:t>23/05/2018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2442-54F9-49D0-87FB-A19C872186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188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A5EF6-F596-471B-A5D0-47B08FAAD36E}" type="datetimeFigureOut">
              <a:rPr lang="es-ES" smtClean="0"/>
              <a:t>23/05/2018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12442-54F9-49D0-87FB-A19C872186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489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1600" y="2924944"/>
            <a:ext cx="7486600" cy="108012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CONCEPTOS BASICOS DE HIDROPONIA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/>
          <a:lstStyle/>
          <a:p>
            <a:r>
              <a:rPr lang="es-ES" dirty="0" smtClean="0"/>
              <a:t>AREA TECNICA</a:t>
            </a:r>
            <a:r>
              <a:rPr lang="es-ES" dirty="0" smtClean="0"/>
              <a:t> </a:t>
            </a:r>
            <a:r>
              <a:rPr lang="es-ES" dirty="0" smtClean="0"/>
              <a:t>COOPEUMO 2018</a:t>
            </a:r>
            <a:endParaRPr lang="es-ES" dirty="0"/>
          </a:p>
        </p:txBody>
      </p:sp>
      <p:pic>
        <p:nvPicPr>
          <p:cNvPr id="2050" name="Imagen 1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76672"/>
            <a:ext cx="404812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908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Esquema del sistema</a:t>
            </a:r>
            <a:endParaRPr lang="es-ES" b="1" dirty="0"/>
          </a:p>
        </p:txBody>
      </p:sp>
      <p:sp>
        <p:nvSpPr>
          <p:cNvPr id="4" name="AutoShape 2" descr="Resultado de imagen para sistema nft en hidropo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00808"/>
            <a:ext cx="6480720" cy="3904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99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Variables en manejo hidroponía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Conductividad Eléctrica:  1,5-3 </a:t>
            </a:r>
            <a:r>
              <a:rPr lang="es-ES" dirty="0" err="1" smtClean="0"/>
              <a:t>mS</a:t>
            </a:r>
            <a:r>
              <a:rPr lang="es-ES" dirty="0" smtClean="0"/>
              <a:t>/cm</a:t>
            </a:r>
          </a:p>
          <a:p>
            <a:r>
              <a:rPr lang="es-ES" dirty="0" smtClean="0"/>
              <a:t>pH: 5,5-7</a:t>
            </a:r>
          </a:p>
          <a:p>
            <a:r>
              <a:rPr lang="es-ES" dirty="0" smtClean="0"/>
              <a:t>Oxígeno en la solución: 7-14 ppm</a:t>
            </a:r>
          </a:p>
          <a:p>
            <a:r>
              <a:rPr lang="es-ES" dirty="0" smtClean="0"/>
              <a:t>Caudal sistema: 2-3 </a:t>
            </a:r>
            <a:r>
              <a:rPr lang="es-ES" dirty="0" err="1" smtClean="0"/>
              <a:t>lt</a:t>
            </a:r>
            <a:r>
              <a:rPr lang="es-ES" dirty="0" smtClean="0"/>
              <a:t>/min</a:t>
            </a:r>
          </a:p>
          <a:p>
            <a:r>
              <a:rPr lang="es-ES" dirty="0" smtClean="0"/>
              <a:t>Flujo de agua: mantener volumen diario. Consumo aumenta con edad cultivo.</a:t>
            </a:r>
          </a:p>
          <a:p>
            <a:r>
              <a:rPr lang="es-ES" dirty="0" smtClean="0"/>
              <a:t>Solución Nutritiva: Solución Madre A y B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A: Nitrato Calcio    B: Resto Nutrientes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2957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Componentes de solución nutritiva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/>
              <a:t>Nitrato de calcio </a:t>
            </a:r>
            <a:endParaRPr lang="es-ES" dirty="0" smtClean="0"/>
          </a:p>
          <a:p>
            <a:r>
              <a:rPr lang="es-ES" dirty="0" smtClean="0"/>
              <a:t>Nitrato </a:t>
            </a:r>
            <a:r>
              <a:rPr lang="es-ES" dirty="0"/>
              <a:t>de potasio </a:t>
            </a:r>
            <a:endParaRPr lang="es-ES" dirty="0" smtClean="0"/>
          </a:p>
          <a:p>
            <a:r>
              <a:rPr lang="es-ES" dirty="0" smtClean="0"/>
              <a:t>Nitrato </a:t>
            </a:r>
            <a:r>
              <a:rPr lang="es-ES" dirty="0"/>
              <a:t>de magnesio </a:t>
            </a:r>
            <a:endParaRPr lang="es-ES" dirty="0" smtClean="0"/>
          </a:p>
          <a:p>
            <a:r>
              <a:rPr lang="es-ES" dirty="0" smtClean="0"/>
              <a:t>Fosfato </a:t>
            </a:r>
            <a:r>
              <a:rPr lang="es-ES" dirty="0" err="1" smtClean="0"/>
              <a:t>monopotásico</a:t>
            </a:r>
            <a:endParaRPr lang="es-ES" dirty="0" smtClean="0"/>
          </a:p>
          <a:p>
            <a:r>
              <a:rPr lang="es-ES" dirty="0" smtClean="0"/>
              <a:t> </a:t>
            </a:r>
            <a:r>
              <a:rPr lang="es-ES" dirty="0"/>
              <a:t>Sulfato de magnesio </a:t>
            </a:r>
            <a:endParaRPr lang="es-ES" dirty="0" smtClean="0"/>
          </a:p>
          <a:p>
            <a:r>
              <a:rPr lang="es-ES" dirty="0" smtClean="0"/>
              <a:t>Sulfato </a:t>
            </a:r>
            <a:r>
              <a:rPr lang="es-ES" dirty="0"/>
              <a:t>de potasio </a:t>
            </a:r>
            <a:endParaRPr lang="es-ES" dirty="0" smtClean="0"/>
          </a:p>
          <a:p>
            <a:r>
              <a:rPr lang="es-ES" dirty="0" smtClean="0"/>
              <a:t>Sulfato </a:t>
            </a:r>
            <a:r>
              <a:rPr lang="es-ES" dirty="0"/>
              <a:t>de manganeso </a:t>
            </a:r>
            <a:endParaRPr lang="es-ES" dirty="0" smtClean="0"/>
          </a:p>
          <a:p>
            <a:r>
              <a:rPr lang="es-ES" dirty="0" smtClean="0"/>
              <a:t>Acido </a:t>
            </a:r>
            <a:r>
              <a:rPr lang="es-ES" dirty="0"/>
              <a:t>bórico </a:t>
            </a:r>
            <a:endParaRPr lang="es-ES" dirty="0" smtClean="0"/>
          </a:p>
          <a:p>
            <a:r>
              <a:rPr lang="es-ES" dirty="0" smtClean="0"/>
              <a:t>Sulfato </a:t>
            </a:r>
            <a:r>
              <a:rPr lang="es-ES" dirty="0"/>
              <a:t>de cobre </a:t>
            </a:r>
            <a:endParaRPr lang="es-ES" dirty="0" smtClean="0"/>
          </a:p>
          <a:p>
            <a:r>
              <a:rPr lang="es-ES" dirty="0" smtClean="0"/>
              <a:t>Sulfato </a:t>
            </a:r>
            <a:r>
              <a:rPr lang="es-ES" dirty="0"/>
              <a:t>de zinc </a:t>
            </a:r>
            <a:endParaRPr lang="es-ES" dirty="0" smtClean="0"/>
          </a:p>
          <a:p>
            <a:r>
              <a:rPr lang="es-ES" dirty="0" smtClean="0"/>
              <a:t>Molibdato </a:t>
            </a:r>
            <a:r>
              <a:rPr lang="es-ES" dirty="0"/>
              <a:t>de amonio</a:t>
            </a:r>
          </a:p>
        </p:txBody>
      </p:sp>
    </p:spTree>
    <p:extLst>
      <p:ext uri="{BB962C8B-B14F-4D97-AF65-F5344CB8AC3E}">
        <p14:creationId xmlns:p14="http://schemas.microsoft.com/office/powerpoint/2010/main" val="48817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s-ES" b="1" dirty="0" smtClean="0"/>
              <a:t>Solución nutritiva de Cooper</a:t>
            </a:r>
            <a:endParaRPr lang="es-ES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9542676"/>
              </p:ext>
            </p:extLst>
          </p:nvPr>
        </p:nvGraphicFramePr>
        <p:xfrm>
          <a:off x="1979712" y="1196752"/>
          <a:ext cx="5486400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</a:tblGrid>
              <a:tr h="298832">
                <a:tc>
                  <a:txBody>
                    <a:bodyPr/>
                    <a:lstStyle/>
                    <a:p>
                      <a:r>
                        <a:rPr lang="es-ES" dirty="0" smtClean="0"/>
                        <a:t>Elementos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Concentración</a:t>
                      </a:r>
                      <a:r>
                        <a:rPr lang="es-ES" baseline="0" dirty="0" smtClean="0"/>
                        <a:t> ppm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Nitrógeno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200-236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Fosforo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Potasio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300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Magnesio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Calcio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170-185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Azufre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68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Hierro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Manganeso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Boro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0,3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Cobre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0,1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Zinc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0,1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Molibdeno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0,2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209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Necesidades según el cultivo</a:t>
            </a:r>
            <a:endParaRPr lang="es-ES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227427"/>
              </p:ext>
            </p:extLst>
          </p:nvPr>
        </p:nvGraphicFramePr>
        <p:xfrm>
          <a:off x="827584" y="1628800"/>
          <a:ext cx="7067128" cy="367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6782"/>
                <a:gridCol w="1766782"/>
                <a:gridCol w="1766782"/>
                <a:gridCol w="1766782"/>
              </a:tblGrid>
              <a:tr h="918102">
                <a:tc>
                  <a:txBody>
                    <a:bodyPr/>
                    <a:lstStyle/>
                    <a:p>
                      <a:r>
                        <a:rPr lang="es-ES" dirty="0" smtClean="0"/>
                        <a:t>Especies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Volumen máximo consumo l/día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Densidad plantación/m2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Capacidad Estanque l/m2</a:t>
                      </a:r>
                      <a:endParaRPr lang="es-ES" dirty="0"/>
                    </a:p>
                  </a:txBody>
                  <a:tcPr/>
                </a:tc>
              </a:tr>
              <a:tr h="918102"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LECHUGA</a:t>
                      </a:r>
                      <a:endParaRPr lang="es-ES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0,3</a:t>
                      </a:r>
                      <a:endParaRPr lang="es-ES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24</a:t>
                      </a:r>
                      <a:endParaRPr lang="es-ES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9</a:t>
                      </a:r>
                      <a:endParaRPr lang="es-ES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18102"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TOMATE</a:t>
                      </a:r>
                      <a:endParaRPr lang="es-ES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2,5</a:t>
                      </a:r>
                      <a:endParaRPr lang="es-ES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</a:t>
                      </a:r>
                      <a:endParaRPr lang="es-ES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16</a:t>
                      </a:r>
                      <a:endParaRPr lang="es-ES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18102"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PEPINO</a:t>
                      </a:r>
                      <a:endParaRPr lang="es-ES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3,0</a:t>
                      </a:r>
                      <a:endParaRPr lang="es-ES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</a:t>
                      </a:r>
                      <a:endParaRPr lang="es-ES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19</a:t>
                      </a:r>
                      <a:endParaRPr lang="es-ES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144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Rutina de Manejo Diario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/>
              <a:t>1 . Detener la circulación de la solución </a:t>
            </a:r>
            <a:r>
              <a:rPr lang="es-ES" dirty="0" smtClean="0"/>
              <a:t>nutritiva</a:t>
            </a:r>
          </a:p>
          <a:p>
            <a:r>
              <a:rPr lang="es-ES" dirty="0" smtClean="0"/>
              <a:t> </a:t>
            </a:r>
            <a:r>
              <a:rPr lang="es-ES" dirty="0"/>
              <a:t>2. Rellenar con agua hasta alcanzar el volumen deseado en el estanque </a:t>
            </a:r>
            <a:endParaRPr lang="es-ES" dirty="0" smtClean="0"/>
          </a:p>
          <a:p>
            <a:r>
              <a:rPr lang="es-ES" dirty="0" smtClean="0"/>
              <a:t>3</a:t>
            </a:r>
            <a:r>
              <a:rPr lang="es-ES" dirty="0"/>
              <a:t>. Medir el pH </a:t>
            </a:r>
            <a:endParaRPr lang="es-ES" dirty="0" smtClean="0"/>
          </a:p>
          <a:p>
            <a:r>
              <a:rPr lang="es-ES" dirty="0" smtClean="0"/>
              <a:t>4</a:t>
            </a:r>
            <a:r>
              <a:rPr lang="es-ES" dirty="0"/>
              <a:t>. Si el pH es mayor a 6,5 corregir agregando solución ácida hasta alcanzar un pH entre 5,5 y -6,0 </a:t>
            </a:r>
            <a:endParaRPr lang="es-ES" dirty="0" smtClean="0"/>
          </a:p>
          <a:p>
            <a:r>
              <a:rPr lang="es-ES" dirty="0" smtClean="0"/>
              <a:t>5</a:t>
            </a:r>
            <a:r>
              <a:rPr lang="es-ES" dirty="0"/>
              <a:t>. Medir la Conductividad eléctrica (</a:t>
            </a:r>
            <a:r>
              <a:rPr lang="es-ES" dirty="0" err="1"/>
              <a:t>Fc</a:t>
            </a:r>
            <a:r>
              <a:rPr lang="es-ES" dirty="0"/>
              <a:t>) </a:t>
            </a:r>
            <a:endParaRPr lang="es-ES" dirty="0" smtClean="0"/>
          </a:p>
          <a:p>
            <a:r>
              <a:rPr lang="es-ES" dirty="0" smtClean="0"/>
              <a:t>6</a:t>
            </a:r>
            <a:r>
              <a:rPr lang="es-ES" dirty="0"/>
              <a:t>. Agregar volúmenes iguales de soluciones concentradas A y B por separado agitando constantemente hasta alcanzar el rango de </a:t>
            </a:r>
            <a:r>
              <a:rPr lang="es-ES" dirty="0" err="1"/>
              <a:t>Fc</a:t>
            </a:r>
            <a:r>
              <a:rPr lang="es-ES" dirty="0"/>
              <a:t> </a:t>
            </a:r>
            <a:r>
              <a:rPr lang="es-ES" dirty="0" smtClean="0"/>
              <a:t>deseado</a:t>
            </a:r>
          </a:p>
          <a:p>
            <a:r>
              <a:rPr lang="es-ES" dirty="0" smtClean="0"/>
              <a:t>7. Encender la bomba.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2328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Rentabilidad Sistema NFT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Para un invernadero 460 m2 y 280 m2 </a:t>
            </a:r>
            <a:r>
              <a:rPr lang="es-ES" dirty="0"/>
              <a:t>ú</a:t>
            </a:r>
            <a:r>
              <a:rPr lang="es-ES" dirty="0" smtClean="0"/>
              <a:t>tiles. En 2 años se desarrollan 16 cosechas lechugas.</a:t>
            </a:r>
          </a:p>
          <a:p>
            <a:r>
              <a:rPr lang="es-ES" dirty="0" smtClean="0"/>
              <a:t>Costo </a:t>
            </a:r>
            <a:r>
              <a:rPr lang="es-ES" dirty="0"/>
              <a:t>inversión total/m2 : US$ 15,13 : 16 = US$ 0,94 </a:t>
            </a:r>
            <a:endParaRPr lang="es-ES" dirty="0" smtClean="0"/>
          </a:p>
          <a:p>
            <a:r>
              <a:rPr lang="es-ES" dirty="0" smtClean="0"/>
              <a:t>Costo </a:t>
            </a:r>
            <a:r>
              <a:rPr lang="es-ES" dirty="0"/>
              <a:t>variable/m2 : US$ </a:t>
            </a:r>
            <a:r>
              <a:rPr lang="es-ES" dirty="0" smtClean="0"/>
              <a:t>2,69</a:t>
            </a:r>
          </a:p>
          <a:p>
            <a:r>
              <a:rPr lang="es-ES" dirty="0" smtClean="0"/>
              <a:t>Costo </a:t>
            </a:r>
            <a:r>
              <a:rPr lang="es-ES" dirty="0"/>
              <a:t>total/m2 : US$ </a:t>
            </a:r>
            <a:r>
              <a:rPr lang="es-ES" dirty="0" smtClean="0"/>
              <a:t>3,63</a:t>
            </a:r>
          </a:p>
          <a:p>
            <a:r>
              <a:rPr lang="es-ES" dirty="0" smtClean="0"/>
              <a:t>Ingreso/m2: US$ 5,94</a:t>
            </a:r>
          </a:p>
          <a:p>
            <a:r>
              <a:rPr lang="es-ES" dirty="0" smtClean="0"/>
              <a:t>Utilidad/m2/cosecha lechugas= US$ 2,31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5444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Que es la hidroponía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Hidroponía es símil a cultivo sin suelo en medios líquidos y/o sólidos. No es asimilable a agricultura orgánica, que por definición busca mejorar calidad del suelo natural. Es decir, casi son lo opuesto.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021" y="3789040"/>
            <a:ext cx="3456112" cy="2107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933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Principales formatos de hidroponía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En medio líquido</a:t>
            </a:r>
          </a:p>
          <a:p>
            <a:r>
              <a:rPr lang="es-ES" dirty="0" smtClean="0"/>
              <a:t>*Sistema de Raíz Flotante</a:t>
            </a:r>
          </a:p>
          <a:p>
            <a:r>
              <a:rPr lang="es-ES" dirty="0" smtClean="0"/>
              <a:t>*Sistema de NFT y NFT modificado</a:t>
            </a:r>
          </a:p>
          <a:p>
            <a:r>
              <a:rPr lang="es-ES" dirty="0" smtClean="0"/>
              <a:t>*Sistema </a:t>
            </a:r>
            <a:r>
              <a:rPr lang="es-ES" dirty="0" err="1" smtClean="0"/>
              <a:t>Aeropónico</a:t>
            </a:r>
            <a:endParaRPr lang="es-ES" dirty="0" smtClean="0"/>
          </a:p>
          <a:p>
            <a:r>
              <a:rPr lang="es-ES" b="1" dirty="0" smtClean="0"/>
              <a:t>En medio con sustrato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1060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hidropon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24742"/>
            <a:ext cx="3570890" cy="2376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sultado de imagen para hidropon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5" y="1124742"/>
            <a:ext cx="3172436" cy="2376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6" descr="Resultado de imagen para aeropo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462" y="3645024"/>
            <a:ext cx="346083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789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Sistema de Raíz Flotante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</p:txBody>
      </p:sp>
      <p:pic>
        <p:nvPicPr>
          <p:cNvPr id="4" name="Imagen 7" descr="image0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700808"/>
            <a:ext cx="8208913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839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Sistema de Raíz Flotante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Sistema cerrado con un volumen de agua dado.</a:t>
            </a:r>
          </a:p>
          <a:p>
            <a:r>
              <a:rPr lang="es-ES" dirty="0" smtClean="0"/>
              <a:t>Se usan planchas de </a:t>
            </a:r>
            <a:r>
              <a:rPr lang="es-ES" dirty="0" err="1" smtClean="0"/>
              <a:t>poliestireno</a:t>
            </a:r>
            <a:r>
              <a:rPr lang="es-ES" dirty="0" smtClean="0"/>
              <a:t> expandido de mediana densidad.</a:t>
            </a:r>
          </a:p>
          <a:p>
            <a:r>
              <a:rPr lang="es-ES" dirty="0" smtClean="0"/>
              <a:t>Se emplea poliuretano expandido para fijar las plantas.</a:t>
            </a:r>
          </a:p>
          <a:p>
            <a:r>
              <a:rPr lang="es-ES" dirty="0" smtClean="0"/>
              <a:t>Las raíces pueden estar total o parcialmente sumergidas en la solución nutritiva.</a:t>
            </a:r>
          </a:p>
          <a:p>
            <a:r>
              <a:rPr lang="es-ES" dirty="0" smtClean="0"/>
              <a:t>La solución se oxigena activa o pasivamente. 7-14 </a:t>
            </a:r>
            <a:r>
              <a:rPr lang="es-ES" smtClean="0"/>
              <a:t>ppm de </a:t>
            </a:r>
            <a:r>
              <a:rPr lang="es-ES" dirty="0" smtClean="0"/>
              <a:t>O2 disuelto.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24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Características sistema raíz flotante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56792"/>
            <a:ext cx="6048672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176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Sistema NFT y NFT modificado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Es el cultivo de plantas a raíz desnuda en canaletas o perfiles plásticos. Fluye una película de solución nutritiva de 1-4 mm altura</a:t>
            </a:r>
          </a:p>
          <a:p>
            <a:r>
              <a:rPr lang="es-ES" dirty="0" smtClean="0"/>
              <a:t>La pendiente canaletas 1-3%. </a:t>
            </a:r>
            <a:r>
              <a:rPr lang="es-ES" smtClean="0"/>
              <a:t>Ideal 2%.</a:t>
            </a:r>
            <a:endParaRPr lang="es-ES" dirty="0" smtClean="0"/>
          </a:p>
          <a:p>
            <a:r>
              <a:rPr lang="es-ES" dirty="0" smtClean="0"/>
              <a:t>La longitud canaletas no debe exceder 30 m</a:t>
            </a:r>
          </a:p>
          <a:p>
            <a:r>
              <a:rPr lang="es-ES" dirty="0" smtClean="0"/>
              <a:t>En el NFT modificado, existe sustrato donde se ubican raíces</a:t>
            </a:r>
          </a:p>
          <a:p>
            <a:r>
              <a:rPr lang="es-ES" dirty="0" smtClean="0"/>
              <a:t>Entre los sustratos, lana de roca, perlita expandida.</a:t>
            </a:r>
          </a:p>
          <a:p>
            <a:r>
              <a:rPr lang="es-ES" dirty="0" smtClean="0"/>
              <a:t>Es factible riego con pulsos: riego-no riego.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47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Esquema NFT</a:t>
            </a:r>
            <a:endParaRPr lang="es-ES" b="1" dirty="0"/>
          </a:p>
        </p:txBody>
      </p:sp>
      <p:sp>
        <p:nvSpPr>
          <p:cNvPr id="3" name="AutoShape 2" descr="Resultado de imagen para sistema nft en hidropo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10852"/>
            <a:ext cx="5616624" cy="311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754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521</Words>
  <Application>Microsoft Office PowerPoint</Application>
  <PresentationFormat>Presentación en pantalla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CONCEPTOS BASICOS DE HIDROPONIA</vt:lpstr>
      <vt:lpstr>Que es la hidroponía</vt:lpstr>
      <vt:lpstr>Principales formatos de hidroponía</vt:lpstr>
      <vt:lpstr>Presentación de PowerPoint</vt:lpstr>
      <vt:lpstr>Sistema de Raíz Flotante</vt:lpstr>
      <vt:lpstr>Sistema de Raíz Flotante</vt:lpstr>
      <vt:lpstr>Características sistema raíz flotante</vt:lpstr>
      <vt:lpstr>Sistema NFT y NFT modificado</vt:lpstr>
      <vt:lpstr>Esquema NFT</vt:lpstr>
      <vt:lpstr>Esquema del sistema</vt:lpstr>
      <vt:lpstr>Variables en manejo hidroponía</vt:lpstr>
      <vt:lpstr>Componentes de solución nutritiva</vt:lpstr>
      <vt:lpstr>Solución nutritiva de Cooper</vt:lpstr>
      <vt:lpstr>Necesidades según el cultivo</vt:lpstr>
      <vt:lpstr>Rutina de Manejo Diario</vt:lpstr>
      <vt:lpstr>Rentabilidad Sistema NFT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CONCEPTOS BASICOS DE HIDROPONIA</dc:title>
  <dc:creator>Luffi</dc:creator>
  <cp:lastModifiedBy>Luffi</cp:lastModifiedBy>
  <cp:revision>26</cp:revision>
  <dcterms:created xsi:type="dcterms:W3CDTF">2018-04-18T20:21:24Z</dcterms:created>
  <dcterms:modified xsi:type="dcterms:W3CDTF">2018-05-23T14:28:15Z</dcterms:modified>
</cp:coreProperties>
</file>